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4" r:id="rId3"/>
    <p:sldId id="256" r:id="rId4"/>
    <p:sldId id="25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KVfHYLFZuO2iHQgBzItKsg==" hashData="7kcc8ShfIrvui7UDRsNoX26P+z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  <a:srgbClr val="FFCC00"/>
    <a:srgbClr val="FF33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rus.tv/images/stories/c949e83548685a2532675b60dbb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source=wiz&amp;fp=0&amp;text=%D0%B3%D1%80%D0%B0%D1%84%20%D1%81%D0%B5%D0%BD%20%D0%B6%D0%B5%D1%80%D0%BC%D0%B5%D0%BD%20%D0%BA%D0%B0%D1%80%D1%82%D0%B8%D0%BD%D0%BA%D0%B8&amp;noreask=1&amp;pos=23&amp;lr=213&amp;rpt=simage&amp;uinfo=ww-1349-wh-674-fw-1116-fh-468-pd-1&amp;img_url=http://img0.liveinternet.ru/images/attach/b/4/103/278/103278002_Graf_SenZHerme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yandsearch?source=wiz&amp;fp=2&amp;p=2&amp;text=%D0%B3%D1%80%D0%B0%D1%84%20%D1%81%D0%B5%D0%BD%20%D0%B6%D0%B5%D1%80%D0%BC%D0%B5%D0%BD%20%D0%BA%D0%B0%D1%80%D1%82%D0%B8%D0%BD%D0%BA%D0%B8&amp;noreask=1&amp;pos=63&amp;lr=213&amp;rpt=simage&amp;uinfo=ww-1349-wh-674-fw-1116-fh-468-pd-1&amp;img_url=http://www.chronoton.ru/sites/default/files/6_3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500726"/>
          </a:xfrm>
          <a:solidFill>
            <a:srgbClr val="FBFBB7"/>
          </a:solidFill>
          <a:ln w="76200">
            <a:solidFill>
              <a:srgbClr val="FF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Авантюрист — искатель приключений, беспринципный делец, проходимец – такое определение дает Словарь иностранных слов.  Они любят рисковать и стараются в собственных авантюрах подчинить себе окружающих. Это умение и настойчивость могут привести таких людей не просто к победе, но и к очень серьезным </a:t>
            </a:r>
            <a:r>
              <a:rPr lang="ru-RU" sz="2200" dirty="0" err="1" smtClean="0">
                <a:solidFill>
                  <a:schemeClr val="tx1"/>
                </a:solidFill>
              </a:rPr>
              <a:t>успехам.Они</a:t>
            </a:r>
            <a:r>
              <a:rPr lang="ru-RU" sz="2200" dirty="0" smtClean="0">
                <a:solidFill>
                  <a:schemeClr val="tx1"/>
                </a:solidFill>
              </a:rPr>
              <a:t> могут появляться под чужими именами. Они выходят в море, чтобы испытать судьбу. Пираты и их сокровища породили целое направление в приключенческой литературе. Впрочем, приключения, выпавшие на долю морских разбойников, существовавших в действительности, нередко превосходят любой авантюрный сюжет. О таких людях наша виртуальная выставка, в которой использованы книги из фондов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МУК «Тульская библиотечная </a:t>
            </a:r>
            <a:r>
              <a:rPr lang="ru-RU" sz="2200" b="1" smtClean="0">
                <a:solidFill>
                  <a:schemeClr val="tx1"/>
                </a:solidFill>
              </a:rPr>
              <a:t>система».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     </a:t>
            </a:r>
          </a:p>
          <a:p>
            <a:pPr>
              <a:buNone/>
            </a:pPr>
            <a:endParaRPr lang="ru-RU" sz="2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4"/>
          <p:cNvSpPr txBox="1">
            <a:spLocks/>
          </p:cNvSpPr>
          <p:nvPr/>
        </p:nvSpPr>
        <p:spPr bwMode="auto">
          <a:xfrm>
            <a:off x="457200" y="274638"/>
            <a:ext cx="8229600" cy="5825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«Король бандитов» – Мишка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Япончик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4" descr="http://kackad.com/kackad/wp-content/uploads/2011/11/1-Vinnitzk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1410220" cy="2054221"/>
          </a:xfrm>
          <a:prstGeom prst="ellipse">
            <a:avLst/>
          </a:prstGeom>
          <a:noFill/>
          <a:ln w="63500" cap="rnd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 descr="11374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43834" y="2928934"/>
            <a:ext cx="987775" cy="1600195"/>
          </a:xfrm>
          <a:prstGeom prst="rect">
            <a:avLst/>
          </a:prstGeom>
        </p:spPr>
      </p:pic>
      <p:pic>
        <p:nvPicPr>
          <p:cNvPr id="14" name="Рисунок 13" descr="517080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428992" y="3071810"/>
            <a:ext cx="947084" cy="14843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57422" y="1142984"/>
            <a:ext cx="6284798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Одесса без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Япончика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Одесса. Именно Моисей Винницкий, он же Миша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Япончик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ужас жандармов и народный любимец, сделал провинциальный приморский город криминальной столицей России и правил в этой столице безраздельно. Пусть всего несколько месяцев, но правил. И ведь как красиво правил! С собственным кодексом чести, с церемониями, почти по-японски.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714876" y="2945508"/>
            <a:ext cx="2131142" cy="3539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Местом действия рассказов И. Бабеля служит легендарный район Молдаванка в городе Одессе, где писатель родился и вырос. На этой окраине с давних пор селились воры, налетчики и контрабандисты, которых Бабель с блестящим мастерством психолога и рассказчика показывает в рождении, смерти, любви и презрении к опасности.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4643446"/>
            <a:ext cx="4000528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Л.Утесов не только знал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Япончика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нo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находился с ним в дружеских отношениях. Тогда знаменитый одессит был артистом Одесской оперетты, читал рассказы, играл на музыкальных инструментах и работал одновременно в двух театрах. По его мнению,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Япончик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«мокрых дел»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признавал. Адвокатов, врачей и особенно артистов не обижал.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143768" y="4714884"/>
            <a:ext cx="17859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Бабель, И. Э.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Одесские рассказы / Исаак Бабель. – СПб. : Амфора, 2010. – 254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14348" y="3115816"/>
            <a:ext cx="25003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Утесов, Л. 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Спасибо, сердце! / Леонид Утесов. – М. : Вагриус, 2000. – 363 с. : ил. – (Мой 20 век).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1265" grpId="0" animBg="1"/>
      <p:bldP spid="15" grpId="0" animBg="1"/>
      <p:bldP spid="2" grpId="0"/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4b4e91f2eda9ec5f8ad27c640cceb67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1120" y="4357694"/>
            <a:ext cx="1384798" cy="200026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prstGeom prst="roundRect">
            <a:avLst>
              <a:gd name="adj" fmla="val 1587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Осип Шор – прототип Остапа </a:t>
            </a:r>
            <a:r>
              <a:rPr lang="ru-RU" sz="2800" dirty="0" err="1" smtClean="0"/>
              <a:t>Бендера</a:t>
            </a:r>
            <a:r>
              <a:rPr lang="ru-RU" sz="2800" dirty="0" smtClean="0"/>
              <a:t>  - </a:t>
            </a:r>
            <a:br>
              <a:rPr lang="ru-RU" sz="2800" dirty="0" smtClean="0"/>
            </a:br>
            <a:r>
              <a:rPr lang="ru-RU" sz="2800" dirty="0" smtClean="0"/>
              <a:t> «великого комбинатора» и </a:t>
            </a:r>
            <a:br>
              <a:rPr lang="ru-RU" sz="2800" dirty="0" smtClean="0"/>
            </a:br>
            <a:r>
              <a:rPr lang="ru-RU" sz="2800" dirty="0" smtClean="0"/>
              <a:t>«идейного борца за денежные знаки»</a:t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6" name="Содержимое 8"/>
          <p:cNvSpPr txBox="1">
            <a:spLocks/>
          </p:cNvSpPr>
          <p:nvPr/>
        </p:nvSpPr>
        <p:spPr>
          <a:xfrm>
            <a:off x="2456292" y="1643050"/>
            <a:ext cx="6215106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Осип Шор - известный мошенник, инспектор уголовного розыска, художник, пожарный инспектор, и блистательный рассказчик.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Эвгений\Desktop\93881872_large_Osip_SHor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714488"/>
            <a:ext cx="1711010" cy="2457588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2428860" y="2786058"/>
            <a:ext cx="6215106" cy="50006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Прожил долгую, полную невероятных приключений жизнь.</a:t>
            </a:r>
            <a:endParaRPr lang="ru-RU" sz="1600" dirty="0"/>
          </a:p>
        </p:txBody>
      </p:sp>
      <p:pic>
        <p:nvPicPr>
          <p:cNvPr id="12" name="Рисунок 11" descr="O._Genri__Koroli_i_kapusta._Rasskaz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3357562"/>
            <a:ext cx="1334360" cy="1928826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928794" y="4286256"/>
            <a:ext cx="257176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Ильф, И. 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Двенадцать стульев : [роман] / Илья Ильф, Евгений Петров. – М. : АСТ, 2010. – 311 с. – (Книга на все времена).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000760" y="3429000"/>
            <a:ext cx="27146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О. Генри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Короли и капуста ; рассказы / О. Генри ; [пер. с англ. ; вступ. ст. А. 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Аникст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Озеревская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]. – М.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лит., 1982. – 331 с. : ил.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5572140"/>
            <a:ext cx="257176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Это - книга, которую любят все: от интеллектуалов до обывателей. Это - книга, раздерганная на цитаты сразу же, как только она появилась на столах читателей.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06994" y="4786322"/>
            <a:ext cx="307183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одно из лучших произведений в своем роде. О Генри – настоящий гений коротких рассказов. Произведение нестандартное, необычное и пронизано тонким юмором. Книга, которая поднимет настроение и заставит Вас улыбнуться!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241" grpId="0"/>
      <p:bldP spid="10242" grpId="0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073783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71472" y="1500174"/>
            <a:ext cx="1071570" cy="1728339"/>
          </a:xfrm>
        </p:spPr>
      </p:pic>
      <p:pic>
        <p:nvPicPr>
          <p:cNvPr id="5" name="Рисунок 4" descr="1183418187_clip_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714752"/>
            <a:ext cx="1244349" cy="169069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00034" y="285728"/>
            <a:ext cx="8286808" cy="1071570"/>
          </a:xfrm>
          <a:prstGeom prst="roundRect">
            <a:avLst/>
          </a:prstGeom>
          <a:gradFill flip="none" rotWithShape="1">
            <a:gsLst>
              <a:gs pos="0">
                <a:srgbClr val="CC9900">
                  <a:shade val="30000"/>
                  <a:satMod val="115000"/>
                </a:srgbClr>
              </a:gs>
              <a:gs pos="50000">
                <a:srgbClr val="CC9900">
                  <a:shade val="67500"/>
                  <a:satMod val="115000"/>
                </a:srgbClr>
              </a:gs>
              <a:gs pos="100000">
                <a:srgbClr val="CC99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Джакомо Казанова</a:t>
            </a:r>
            <a:r>
              <a:rPr lang="ru-RU" sz="3200" dirty="0" smtClean="0"/>
              <a:t> – венецианский авантюрист, путешественник  и писатель</a:t>
            </a:r>
            <a:endParaRPr lang="ru-RU" sz="32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929190" y="1571612"/>
            <a:ext cx="3786214" cy="1815882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C99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 современниками  и  потомками  он    представал   как   человек   воистину   разносторонний, энциклопедически   образованный:   поэт,  прозаик,  драматург,   переводчик, филолог, химик, математик, историк, финансист, юрист, дипломат, музыкант. 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14480" y="1500174"/>
            <a:ext cx="15716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Казанова, 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Мемуары, Казанова /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Джакомо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Казанова, С. Цвейг.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Книга, 1991.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301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500438"/>
            <a:ext cx="4071966" cy="95410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мемуарах Д. Казанова рассказывает о своих многочисленных любовных и авантюрных приключениях. В издание включена книга Ст. Цвейга "Казанова".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215074" y="3714752"/>
            <a:ext cx="25717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 великих авантюристов / [авт.-сост. И. 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Муромов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Вече, 1999. -  605 с. : ил.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(100 великих).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714884"/>
            <a:ext cx="3929090" cy="156966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еще  картежник,  распутник, дуэлянт,  тайный агент, алхимик, проникший в тайну философского камня, умеющий изготовлять золото, врачевать, предсказывать  будущее, советоваться с  духами  стихий.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5429264"/>
            <a:ext cx="4143404" cy="1169551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CC99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Книга о людях, которые так или иначе пытались влиять на ход мировой истории: - граф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Калиостро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Емельян Пугачев, маркиз де Сад, Ванька Каин, Наполеон Бонапарт, Григорий Распутин, Сонька Золотая Ручка, Мата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1339890903_casanov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488" y="1460635"/>
            <a:ext cx="2015842" cy="1924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217" grpId="0" animBg="1"/>
      <p:bldP spid="9219" grpId="0"/>
      <p:bldP spid="9" grpId="0" animBg="1"/>
      <p:bldP spid="9220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8"/>
          <p:cNvSpPr txBox="1">
            <a:spLocks/>
          </p:cNvSpPr>
          <p:nvPr/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BFBB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Содержимое 10" descr="37007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500034" y="1714488"/>
            <a:ext cx="1020319" cy="16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wojennyje-razwiedcziki-xx-wieka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143372" y="2285992"/>
            <a:ext cx="1131564" cy="1806731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285728"/>
            <a:ext cx="8286808" cy="107157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dirty="0" smtClean="0">
                <a:solidFill>
                  <a:srgbClr val="FBFBB7"/>
                </a:solidFill>
              </a:rPr>
              <a:t>Мата </a:t>
            </a:r>
            <a:r>
              <a:rPr lang="ru-RU" sz="3600" dirty="0" err="1" smtClean="0">
                <a:solidFill>
                  <a:srgbClr val="FBFBB7"/>
                </a:solidFill>
              </a:rPr>
              <a:t>Хари</a:t>
            </a:r>
            <a:r>
              <a:rPr lang="ru-RU" sz="3600" dirty="0" smtClean="0">
                <a:solidFill>
                  <a:srgbClr val="FBFBB7"/>
                </a:solidFill>
              </a:rPr>
              <a:t> – танцовщица и шпионка времен Первой мировой войны</a:t>
            </a:r>
            <a:endParaRPr lang="ru-RU" sz="3600" dirty="0">
              <a:solidFill>
                <a:srgbClr val="FBFBB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357694"/>
            <a:ext cx="4714876" cy="206210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время Первой мировой войны используя свои связи с высокопоставленными военными чинами и правительственными служащими обеих воюющих сторон, Мата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передавала союзникам секретные сведения от немцев, но была обвинена (возможно, несправедливо) в том, что она являлась двойным агентом. Казнена по приговору французского военного суда.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55360" y="1571612"/>
            <a:ext cx="4572000" cy="584775"/>
          </a:xfrm>
          <a:prstGeom prst="rect">
            <a:avLst/>
          </a:prstGeom>
          <a:ln w="76200">
            <a:solidFill>
              <a:srgbClr val="FBFBB7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Выступала главным образом в Париже, где была видной фигурой так называемого «полусвета».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857356" y="1571612"/>
            <a:ext cx="228601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Уилрайт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роковая любовница или история женского шпионажа / Джулия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Уилрайт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; [пер. с англ. Т. Н.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Замиловой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А. 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Барило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]. – Смоленск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1998. – 444 с. : ил. , фото. – (Женщина - миф).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500694" y="2357430"/>
            <a:ext cx="34290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Военные разведчики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XX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века / [авт.-сост. М. Н.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Толочко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]. – Минск : Литература, 1988. – 670 с. – (Энциклопедия военного искусства).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905318" y="3571876"/>
            <a:ext cx="2643206" cy="28931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rgbClr val="FBFBB7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Книга рассказывает о тех, чьи имена овеяны мужеством и славой, окутаны ореолом таинственности, о людях героической профессии - о разведчиках и контрразведчиках, от информации которых зависело многое: исход военных операций, развитие военно-промышленного комплекса и расстановка сил на мировой арене.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81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81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8193" grpId="0"/>
      <p:bldP spid="8194" grpId="0"/>
      <p:bldP spid="81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2084603o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98320" y="1142984"/>
            <a:ext cx="1129529" cy="1795952"/>
          </a:xfrm>
        </p:spPr>
      </p:pic>
      <p:pic>
        <p:nvPicPr>
          <p:cNvPr id="7" name="Рисунок 6" descr="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810" y="1142984"/>
            <a:ext cx="1195800" cy="183356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28596" y="214290"/>
            <a:ext cx="8286808" cy="71438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Самозванцы в России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14480" y="1000108"/>
            <a:ext cx="17859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Скрынников, Р.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Самозванцы в России в начале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XVII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века. Григорий Отрепьев / Руслан Скрынников. – Новосибирск : Наука, 1987. – 218 с. : ил. – (Страницы истории нашей Родины).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28596" y="3500438"/>
            <a:ext cx="2714644" cy="31085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5381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центре повествования — Лжедмитрий I, которого автор отождествляет с Григорием Отрепьевым. Основное внимание уделено раскрытию социальных корней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5381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самозванщины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5381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Автор приводит яркие биографические сведения о Лжедмитрии I, дает объективную оценку его роли в событиях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5381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Смуты.Книга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5381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представляет интерес как для специалистов, так и для широкого круга читателей.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357818" y="1142984"/>
            <a:ext cx="164307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Дмитриев, Д. С.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Авантюристка : [ист. роман] / Дмитрий Дмитриев.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Дет. лит., 1993.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317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428992" y="2969978"/>
            <a:ext cx="2714644" cy="37548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этой книге известный писатель начала XIX века Д. Дмитриев талантливо излагает версию бурной, полной приключений жизни одной из самых загадочных фигур XVIII века - княжны Таракановой, выдававшей себя за дочь императрицы Елизаветы Петровны и Алексея Разумовского. В 1774 году  она заявила о своих притязаниях на российский престол. На следствии не признала вины и не раскрыла своего происхождения. Умерла в заключении в Петропавловской крепости.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10" descr="37628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142984"/>
            <a:ext cx="130241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286512" y="3071810"/>
            <a:ext cx="26432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Щербак, В. П.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Самые известные русские мошенники : история России в аферах / Владислав Щербак.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Эксмо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2011.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222 с. : ил.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(Великие махинаторы).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03670" y="4643446"/>
            <a:ext cx="2285984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Перед вами издание о самых громких аферах в истории России, коллекция сюжетов, которые никого не оставят равнодушными.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169" grpId="0"/>
      <p:bldP spid="7170" grpId="0" animBg="1"/>
      <p:bldP spid="7171" grpId="0"/>
      <p:bldP spid="7172" grpId="0" animBg="1"/>
      <p:bldP spid="7173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571480"/>
            <a:ext cx="7139136" cy="4525963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МУК «Тульская библиотечная система</a:t>
            </a:r>
          </a:p>
          <a:p>
            <a:pPr lvl="0" algn="ctr" fontAlgn="auto">
              <a:spcAft>
                <a:spcPts val="0"/>
              </a:spcAft>
              <a:buNone/>
              <a:defRPr/>
            </a:pPr>
            <a:endParaRPr lang="ru-RU" sz="1800" dirty="0" smtClean="0"/>
          </a:p>
          <a:p>
            <a:pPr lvl="0" algn="ctr" fontAlgn="auto">
              <a:spcAft>
                <a:spcPts val="0"/>
              </a:spcAft>
              <a:buNone/>
              <a:defRPr/>
            </a:pPr>
            <a:r>
              <a:rPr lang="ru-RU" sz="1800" dirty="0" smtClean="0"/>
              <a:t>Подбор материала, монтаж, дизайн:</a:t>
            </a:r>
          </a:p>
          <a:p>
            <a:pPr lvl="0" algn="ctr" fontAlgn="auto">
              <a:spcAft>
                <a:spcPts val="0"/>
              </a:spcAft>
              <a:buNone/>
              <a:defRPr/>
            </a:pPr>
            <a:r>
              <a:rPr lang="ru-RU" sz="1800" dirty="0" smtClean="0"/>
              <a:t>заведующая </a:t>
            </a:r>
            <a:r>
              <a:rPr lang="ru-RU" sz="1800" dirty="0" err="1" smtClean="0"/>
              <a:t>Интеллект-центром</a:t>
            </a:r>
            <a:endParaRPr lang="ru-RU" sz="1800" dirty="0" smtClean="0"/>
          </a:p>
          <a:p>
            <a:pPr lvl="0" algn="ctr" fontAlgn="auto">
              <a:spcAft>
                <a:spcPts val="0"/>
              </a:spcAft>
              <a:buNone/>
              <a:defRPr/>
            </a:pPr>
            <a:r>
              <a:rPr lang="ru-RU" sz="1800" dirty="0" smtClean="0"/>
              <a:t>Центральной городской библиотеки им. Л.Н. Толстого</a:t>
            </a:r>
          </a:p>
          <a:p>
            <a:pPr lvl="0" algn="ctr" fontAlgn="auto">
              <a:spcAft>
                <a:spcPts val="0"/>
              </a:spcAft>
              <a:buNone/>
              <a:defRPr/>
            </a:pPr>
            <a:r>
              <a:rPr lang="ru-RU" sz="1800" b="1" dirty="0" smtClean="0"/>
              <a:t>И.Е. Полонская </a:t>
            </a:r>
          </a:p>
          <a:p>
            <a:pPr lvl="0" fontAlgn="auto">
              <a:spcAft>
                <a:spcPts val="0"/>
              </a:spcAft>
              <a:defRPr/>
            </a:pPr>
            <a:endParaRPr lang="ru-RU" sz="1800" dirty="0" smtClean="0"/>
          </a:p>
          <a:p>
            <a:pPr lvl="0" algn="ctr" fontAlgn="auto">
              <a:spcAft>
                <a:spcPts val="0"/>
              </a:spcAft>
              <a:buNone/>
              <a:defRPr/>
            </a:pPr>
            <a:r>
              <a:rPr lang="ru-RU" sz="1800" dirty="0" smtClean="0"/>
              <a:t>Библиографическое описание рекомендуемой литературы: </a:t>
            </a:r>
          </a:p>
          <a:p>
            <a:pPr lvl="0" algn="ctr" fontAlgn="auto">
              <a:spcAft>
                <a:spcPts val="0"/>
              </a:spcAft>
              <a:buNone/>
              <a:defRPr/>
            </a:pPr>
            <a:r>
              <a:rPr lang="ru-RU" sz="1800" dirty="0" smtClean="0"/>
              <a:t>зав. сектором </a:t>
            </a:r>
            <a:r>
              <a:rPr lang="ru-RU" sz="1800" dirty="0" err="1" smtClean="0"/>
              <a:t>Интеллект-центра</a:t>
            </a:r>
            <a:endParaRPr lang="ru-RU" sz="1800" dirty="0" smtClean="0"/>
          </a:p>
          <a:p>
            <a:pPr lvl="0" algn="ctr" fontAlgn="auto">
              <a:spcAft>
                <a:spcPts val="0"/>
              </a:spcAft>
              <a:buNone/>
              <a:defRPr/>
            </a:pPr>
            <a:r>
              <a:rPr lang="ru-RU" sz="1800" b="1" dirty="0" smtClean="0"/>
              <a:t>Урюпина Д.Н;</a:t>
            </a:r>
          </a:p>
          <a:p>
            <a:pPr lvl="0" algn="ctr" fontAlgn="auto">
              <a:spcAft>
                <a:spcPts val="0"/>
              </a:spcAft>
              <a:buNone/>
              <a:defRPr/>
            </a:pPr>
            <a:r>
              <a:rPr lang="ru-RU" sz="1800" dirty="0" smtClean="0"/>
              <a:t>библиограф отдела Информационных и справочных услуг</a:t>
            </a:r>
          </a:p>
          <a:p>
            <a:pPr lvl="0" algn="ctr" fontAlgn="auto">
              <a:spcAft>
                <a:spcPts val="0"/>
              </a:spcAft>
              <a:buNone/>
              <a:defRPr/>
            </a:pPr>
            <a:r>
              <a:rPr lang="ru-RU" sz="1800" b="1" dirty="0" smtClean="0"/>
              <a:t>Гурова Л.Г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  <a:solidFill>
            <a:srgbClr val="FBFBB7"/>
          </a:solidFill>
          <a:ln w="76200">
            <a:solidFill>
              <a:srgbClr val="FF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На выставке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«Герои со знаком минус»</a:t>
            </a:r>
            <a:r>
              <a:rPr lang="ru-RU" sz="2000" dirty="0" smtClean="0">
                <a:solidFill>
                  <a:schemeClr val="tx1"/>
                </a:solidFill>
              </a:rPr>
              <a:t> представлены следующие персоналии: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hlinkClick r:id="rId3" action="ppaction://hlinksldjump"/>
              </a:rPr>
              <a:t>Граф </a:t>
            </a:r>
            <a:r>
              <a:rPr lang="ru-RU" sz="2000" dirty="0" err="1" smtClean="0">
                <a:solidFill>
                  <a:schemeClr val="tx1"/>
                </a:solidFill>
                <a:hlinkClick r:id="rId3" action="ppaction://hlinksldjump"/>
              </a:rPr>
              <a:t>Калиостро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  <a:hlinkClick r:id="rId4" action="ppaction://hlinksldjump"/>
              </a:rPr>
              <a:t>Граф </a:t>
            </a:r>
            <a:r>
              <a:rPr lang="ru-RU" sz="2000" dirty="0" smtClean="0">
                <a:solidFill>
                  <a:schemeClr val="tx1"/>
                </a:solidFill>
                <a:hlinkClick r:id="rId4" action="ppaction://hlinksldjump"/>
              </a:rPr>
              <a:t>Сен – </a:t>
            </a:r>
            <a:r>
              <a:rPr lang="ru-RU" sz="2000" dirty="0" err="1" smtClean="0">
                <a:solidFill>
                  <a:schemeClr val="tx1"/>
                </a:solidFill>
                <a:hlinkClick r:id="rId4" action="ppaction://hlinksldjump"/>
              </a:rPr>
              <a:t>Жермен</a:t>
            </a:r>
            <a:r>
              <a:rPr lang="ru-RU" sz="2000" dirty="0" smtClean="0">
                <a:solidFill>
                  <a:schemeClr val="tx1"/>
                </a:solidFill>
                <a:hlinkClick r:id="rId4" action="ppaction://hlinksldjump"/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tx1"/>
                </a:solidFill>
                <a:hlinkClick r:id="rId5" action="ppaction://hlinksldjump"/>
              </a:rPr>
              <a:t>Френсис Дрейк 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tx1"/>
                </a:solidFill>
                <a:hlinkClick r:id="rId6" action="ppaction://hlinksldjump"/>
              </a:rPr>
              <a:t>Сонька Золотая ручка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tx1"/>
                </a:solidFill>
                <a:hlinkClick r:id="rId7" action="ppaction://hlinksldjump"/>
              </a:rPr>
              <a:t>Мишка </a:t>
            </a:r>
            <a:r>
              <a:rPr lang="ru-RU" sz="2000" dirty="0" err="1" smtClean="0">
                <a:solidFill>
                  <a:schemeClr val="tx1"/>
                </a:solidFill>
                <a:hlinkClick r:id="rId7" action="ppaction://hlinksldjump"/>
              </a:rPr>
              <a:t>Япончик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tx1"/>
                </a:solidFill>
                <a:hlinkClick r:id="rId8" action="ppaction://hlinksldjump"/>
              </a:rPr>
              <a:t> Осип Шор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000" dirty="0" err="1" smtClean="0">
                <a:solidFill>
                  <a:schemeClr val="tx1"/>
                </a:solidFill>
                <a:hlinkClick r:id="rId9" action="ppaction://hlinksldjump"/>
              </a:rPr>
              <a:t>Джакомо</a:t>
            </a:r>
            <a:r>
              <a:rPr lang="ru-RU" sz="2000" dirty="0" smtClean="0">
                <a:solidFill>
                  <a:schemeClr val="tx1"/>
                </a:solidFill>
                <a:hlinkClick r:id="rId9" action="ppaction://hlinksldjump"/>
              </a:rPr>
              <a:t> Казанова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tx1"/>
                </a:solidFill>
                <a:hlinkClick r:id="rId10" action="ppaction://hlinksldjump"/>
              </a:rPr>
              <a:t>Мата </a:t>
            </a:r>
            <a:r>
              <a:rPr lang="ru-RU" sz="2000" dirty="0" err="1" smtClean="0">
                <a:solidFill>
                  <a:schemeClr val="tx1"/>
                </a:solidFill>
                <a:hlinkClick r:id="rId10" action="ppaction://hlinksldjump"/>
              </a:rPr>
              <a:t>Хари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tx1"/>
                </a:solidFill>
                <a:hlinkClick r:id="rId11" action="ppaction://hlinksldjump"/>
              </a:rPr>
              <a:t>Самозванцы в России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23850" y="836613"/>
            <a:ext cx="7772400" cy="14700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2708275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2" descr="http://www.military-art.com/mall/images/800s/dhm14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4139624" cy="2857496"/>
          </a:xfrm>
          <a:prstGeom prst="rect">
            <a:avLst/>
          </a:prstGeom>
          <a:noFill/>
        </p:spPr>
      </p:pic>
      <p:pic>
        <p:nvPicPr>
          <p:cNvPr id="5" name="Picture 8" descr="http://www.psychodelart.com/images/big2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7092" y="0"/>
            <a:ext cx="3506909" cy="3905244"/>
          </a:xfrm>
          <a:prstGeom prst="rect">
            <a:avLst/>
          </a:prstGeom>
          <a:noFill/>
        </p:spPr>
      </p:pic>
      <p:pic>
        <p:nvPicPr>
          <p:cNvPr id="6" name="Picture 6" descr="http://www.artandphoto.ru/stock/art1/399/25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71935" y="0"/>
            <a:ext cx="1841417" cy="2714620"/>
          </a:xfrm>
          <a:prstGeom prst="rect">
            <a:avLst/>
          </a:prstGeom>
          <a:noFill/>
        </p:spPr>
      </p:pic>
      <p:pic>
        <p:nvPicPr>
          <p:cNvPr id="7" name="Picture 10" descr="http://www.chuchotezvous.ru/images/joomgallery/originals/__28/__35/___173/sonka-golden-hand_5_20130902_1939355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3314"/>
            <a:ext cx="4854391" cy="3214686"/>
          </a:xfrm>
          <a:prstGeom prst="rect">
            <a:avLst/>
          </a:prstGeom>
          <a:noFill/>
        </p:spPr>
      </p:pic>
      <p:pic>
        <p:nvPicPr>
          <p:cNvPr id="8" name="Picture 14" descr="http://www.nextonmarket.com/u/7411/p/640x480/a1323624861044d8b1c0bcfa4de644e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" y="2357430"/>
            <a:ext cx="1800264" cy="1928826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500166" y="2643182"/>
            <a:ext cx="6357982" cy="10001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«Герои»  со знаком минус»</a:t>
            </a:r>
            <a:endParaRPr lang="ru-RU" sz="4000" dirty="0"/>
          </a:p>
        </p:txBody>
      </p:sp>
      <p:pic>
        <p:nvPicPr>
          <p:cNvPr id="10" name="Picture 4" descr="http://www.warofdragons.fr/images/data/npcs/alhimikkaliostro_huma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1" y="3707611"/>
            <a:ext cx="3500430" cy="3150389"/>
          </a:xfrm>
          <a:prstGeom prst="rect">
            <a:avLst/>
          </a:prstGeom>
          <a:noFill/>
        </p:spPr>
      </p:pic>
      <p:pic>
        <p:nvPicPr>
          <p:cNvPr id="11" name="Picture 12" descr="http://my-svadba.ru/photos/blog/c3/b6/89/ca/192964_lar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9" y="3643314"/>
            <a:ext cx="3938023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477920_Velichajshie_avantyuristy_mira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bright="30000"/>
          </a:blip>
          <a:stretch>
            <a:fillRect/>
          </a:stretch>
        </p:blipFill>
        <p:spPr>
          <a:xfrm>
            <a:off x="285720" y="3929066"/>
            <a:ext cx="1660221" cy="2129629"/>
          </a:xfrm>
        </p:spPr>
      </p:pic>
      <p:pic>
        <p:nvPicPr>
          <p:cNvPr id="8" name="Picture 4" descr="http://www.tvrus.tv/images/stories/c949e83548685a2532675b60db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57884" y="1571612"/>
            <a:ext cx="2399107" cy="3390964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85720" y="1785926"/>
            <a:ext cx="5286412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Граф </a:t>
            </a:r>
            <a:r>
              <a:rPr lang="ru-RU" dirty="0" err="1" smtClean="0"/>
              <a:t>Калиостро</a:t>
            </a:r>
            <a:r>
              <a:rPr lang="ru-RU" dirty="0" smtClean="0"/>
              <a:t> – не придуманный персонаж, он вполне реальный герой своего времени, который окутал себя ореолом тайн. Никто точно не знает, где и когда он родился, и где похоронен. Может, именно по этой причине до сих пор считают, что великий маг и чародей и не умирал вовсе, а обитает сейчас где-нибудь  среди нас.</a:t>
            </a: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071670" y="3857628"/>
            <a:ext cx="35719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Величайшие авантюристы мира / [авт.-сост. И. 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Муромов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Вече, 2008.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380 с. : ил.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5072074"/>
            <a:ext cx="6572296" cy="13849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Среди героев этой книги и знаменитый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Калиостро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и маркиз де Сад, и «отец» МММ Сергей Мавроди. Они строят финансовые пирамиды, плетут политические интриги, создают свои религии, подделывают произведения искусств и продают статую Свободы и Эйфелеву башню. Для суеверных у них припасены гороскопы, для доверчивых — блестящие проекты, для игроков — крапленые карты. Словом, умело вращают колесо мировой истории.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214290"/>
            <a:ext cx="8358246" cy="11430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Граф  </a:t>
            </a:r>
            <a:r>
              <a:rPr lang="ru-RU" sz="3600" dirty="0" err="1" smtClean="0"/>
              <a:t>Калиостро</a:t>
            </a:r>
            <a:r>
              <a:rPr lang="ru-RU" sz="3600" dirty="0" smtClean="0"/>
              <a:t> – мистик, авантюрист, чернокнижник и </a:t>
            </a:r>
            <a:r>
              <a:rPr lang="ru-RU" sz="3600" dirty="0" err="1" smtClean="0"/>
              <a:t>оккультист</a:t>
            </a:r>
            <a:r>
              <a:rPr lang="ru-RU" sz="3600" dirty="0" smtClean="0"/>
              <a:t>   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40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Граф Сен – </a:t>
            </a:r>
            <a:r>
              <a:rPr lang="ru-RU" sz="3600" dirty="0" err="1" smtClean="0"/>
              <a:t>Жермен</a:t>
            </a:r>
            <a:r>
              <a:rPr lang="ru-RU" sz="3600" dirty="0" smtClean="0"/>
              <a:t>  - человек  ниоткуда </a:t>
            </a:r>
            <a:endParaRPr lang="ru-RU" sz="3600" dirty="0"/>
          </a:p>
        </p:txBody>
      </p:sp>
      <p:pic>
        <p:nvPicPr>
          <p:cNvPr id="13" name="Picture 2" descr="http://img0.liveinternet.ru/images/attach/b/4/103/278/103278002_large_Graf_SenZHerm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708" y="1214422"/>
            <a:ext cx="3040025" cy="3786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500034" y="1428736"/>
            <a:ext cx="4792467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Граф Сен-Жермен – человек-загадка. Человек - без биографии. Человек, которого знает весь мир и не знает никто. Он, как никто другой, подходит на роль волшебника или мага. Он тот, кто неизвестно откуда появляется и исчезает при таинственных обстоятельствах. Этот удивительный человек, как и все люди его плана, оставил след в истории. </a:t>
            </a:r>
            <a:endParaRPr lang="ru-RU" sz="2000" dirty="0"/>
          </a:p>
        </p:txBody>
      </p:sp>
      <p:pic>
        <p:nvPicPr>
          <p:cNvPr id="15" name="Рисунок 14" descr="542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5382" y="4500570"/>
            <a:ext cx="1333500" cy="2066925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4500570"/>
            <a:ext cx="257176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Шакорнак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 Сен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Жермен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хранитель всех тайн / Поль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Шакорнак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Вече, 2011.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317 с.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(Великие тайны истории).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37684" y="5167771"/>
            <a:ext cx="4357718" cy="1384995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биографии загадочного графа Сен-Жермена, "друга Екатерины Великой и Понтия Пилата", автор продуманно и объективно избежал крайностей и сделал множество открытий, которые не раз порадуют читателя своей неожиданностью и исторической интригой.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38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253_SenZHerm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908932"/>
            <a:ext cx="1285884" cy="1960974"/>
          </a:xfrm>
        </p:spPr>
      </p:pic>
      <p:pic>
        <p:nvPicPr>
          <p:cNvPr id="5" name="Рисунок 4" descr="1334250518_graf-sen-zhermen_300-45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7432" y="4786322"/>
            <a:ext cx="1247732" cy="19007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285728"/>
            <a:ext cx="4929222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Ходили слухи, что граф привёз с Востока таинственный магический артефакт, так называемое «Зеркало Сен-Жермена», в котором отражались события будущего. Об этом зеркале мы узнаём, благодаря признанию </a:t>
            </a:r>
            <a:r>
              <a:rPr lang="ru-RU" dirty="0" err="1" smtClean="0"/>
              <a:t>Калиостро</a:t>
            </a:r>
            <a:r>
              <a:rPr lang="ru-RU" dirty="0" smtClean="0"/>
              <a:t>, который  утверждал, что видел этот таинственный артефакт. Тогда же он видел и сосуд, в котором граф хранил свой эликсир бессмертия.  </a:t>
            </a:r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43042" y="3071810"/>
            <a:ext cx="257176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Ишков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М. Н.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Сен-Жермен : [роман] / Михаил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Ишков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Вече, 2011.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412 с.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(Всемирная история в романах).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436554" y="3247260"/>
            <a:ext cx="4214842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за человек граф Сен-Жермен? Авантюрист, благосклонно принятый во дворах европейских монархов и принимавший участие в крупнейших исторических событиях XVIII века? Алхимик, утверждавший, что владеет тайной эликсира жизни и философского камня? Человек, удивлявший современников феноменальной памятью, знанием множества языков, искусством живописи и виртуозной игрой на скрипке? Кем бы ни был на самом деле таинственный граф Сен-Жермен, в нем, несомненно, присутствовала искра неведомого. Он так и остался навсегда человеком-загадкой.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14480" y="5000636"/>
            <a:ext cx="250033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Белоусов, Р. С.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 Сен-Жермен / Роман белоусов.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АСТ : Олимп, 1999.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203 с.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(Великие пророки).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http://psykrym.ucoz.ru/3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57166"/>
            <a:ext cx="333377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361" grpId="0"/>
      <p:bldP spid="15362" grpId="0" animBg="1"/>
      <p:bldP spid="153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Френсис Дрейк – пират ее величества </a:t>
            </a:r>
          </a:p>
        </p:txBody>
      </p:sp>
      <p:pic>
        <p:nvPicPr>
          <p:cNvPr id="5" name="Picture 2" descr="http://lit.lib.ru/img/a/akulow_a/text_0130/text_0130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2857500" cy="33623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20432" y="1214422"/>
            <a:ext cx="5143536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Сэр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Фрэнсис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Дрейк (1540 —  1596) — английский мореплаватель, корсар, вице-адмирал. Первый англичанин, совершивший кругосветное плавание. Активный участник разгрома испанского флота (Непобедимой Армады)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Гравелинском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сражении.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0008825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00431" y="3071811"/>
            <a:ext cx="1071569" cy="1677006"/>
          </a:xfrm>
          <a:prstGeom prst="rect">
            <a:avLst/>
          </a:prstGeom>
        </p:spPr>
      </p:pic>
      <p:pic>
        <p:nvPicPr>
          <p:cNvPr id="8" name="Рисунок 7" descr="B1469170o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34" y="4071942"/>
            <a:ext cx="1043794" cy="1633538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71604" y="4572008"/>
            <a:ext cx="228601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Сальгари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Э.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Владыка морей ; Черный корсар /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Эмилио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Сальгари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1993.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478 с.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(На абордаж!).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643438" y="3143248"/>
            <a:ext cx="38576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Рива, П. 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Пираты Мексиканского залива /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Паласио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Рива ; [пер. с исп. Р.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Линцер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Лейтнер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Вече, 1993.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413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916044" y="4528002"/>
            <a:ext cx="3643338" cy="13388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Автор, которого называют "мексиканским Вальтером Скоттом", описывал жизнь и приключения 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антильских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пиратов. Их нравы, обычаи, беспокойная жизнь на кораблях, жестокие сражения на суше и на море составляют содержание романа.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786454"/>
            <a:ext cx="3929090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романе описываются драматические события в Карибском бассейне в период борьбы против испанского владычества.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337" grpId="0"/>
      <p:bldP spid="14338" grpId="0"/>
      <p:bldP spid="1433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12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0" y="3214686"/>
            <a:ext cx="1054583" cy="1590662"/>
          </a:xfrm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6000792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Вот только  основные достижения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Фрэнсиса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Дрейка:</a:t>
            </a:r>
          </a:p>
          <a:p>
            <a:pPr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Вторым из известных мореплавателей прошел вокруг света.</a:t>
            </a:r>
          </a:p>
          <a:p>
            <a:pPr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Первым провозгласил вновь открытую им землю в Северной Америке владением английской короны.</a:t>
            </a:r>
          </a:p>
          <a:p>
            <a:pPr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Привез в Европу картофель и табак.</a:t>
            </a:r>
          </a:p>
          <a:p>
            <a:pPr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Первым прошел пролив между Южной Америкой и Антарктидой, то есть мимо мыса Горн.</a:t>
            </a:r>
          </a:p>
          <a:p>
            <a:pPr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Выяснил, что земли между 40 и 45 градусами южной широты к югу от Южной Америки не существует.</a:t>
            </a:r>
          </a:p>
          <a:p>
            <a:pPr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Участвовал в разгроме Непобедимой Армады, посланной для уничтожения английского флота и высадки десанта в Англию.</a:t>
            </a:r>
          </a:p>
          <a:p>
            <a:pPr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Грабил испанские корабли, подтачивая гегемонию испанской короны и ослабляя испанскую колониальную империю.</a:t>
            </a:r>
          </a:p>
          <a:p>
            <a:pPr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Основал совместно с Джоном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Хокинсом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1590 году богадельню для старых и больных моряков (говорят, она существует и поныне).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auction.retrobazar.com/newsimage/966_9531b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72264" y="285728"/>
            <a:ext cx="2214549" cy="29527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ogoom.com_1358986790_6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0858" y="3286124"/>
            <a:ext cx="1002619" cy="1500178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57290" y="3357562"/>
            <a:ext cx="24288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Шильник, 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Удивительная история освоения Земли / Лев Шильник.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Энас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2011.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276 с. : ил.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 чем умолчали учебники).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857760"/>
            <a:ext cx="3714776" cy="1600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Книга посвящена тому, как многие тысячи лет человечество осваивало нашу планету. Это история, полная трагических исходов, драматической борьбы и курьезных случайностей. История заселения континентов и островов, покорения морей, океанов и полюсов.... 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643570" y="3214686"/>
            <a:ext cx="335755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Сабатини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Одиссея капитана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; Хроника капитана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[романы] / Рафаэль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Сабатини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; [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И. Ушаков].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Правда, 1984.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572 с. : ил.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846902"/>
            <a:ext cx="4572000" cy="16004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Имя Питера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Блада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наводит ужас на купцов Семи морей, однако никто не смеет отрицать, что этот "джентльмен удачи" неизменно милостив с пленниками и учтив с дамами. Кто же он, этот таинственный капитан, которого молва называет то знатным искателем приключений, то беглым каторжником? Об этом рассказывает  роман о приключениях «благородного пирата».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313" grpId="0"/>
      <p:bldP spid="8" grpId="0" animBg="1"/>
      <p:bldP spid="13314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011222"/>
          </a:xfrm>
          <a:prstGeom prst="round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Бабушка российского криминала – Сонька Золотая Ручка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1295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3571876"/>
            <a:ext cx="917304" cy="1419224"/>
          </a:xfrm>
          <a:prstGeom prst="rect">
            <a:avLst/>
          </a:prstGeom>
        </p:spPr>
      </p:pic>
      <p:pic>
        <p:nvPicPr>
          <p:cNvPr id="9" name="Рисунок 8" descr="72385889_28593189_image_bi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447024"/>
            <a:ext cx="1268320" cy="1921828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00034" y="1428736"/>
            <a:ext cx="4357718" cy="206210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Сонька-Золотая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ручка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Шейндля-Сура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Лейбова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Соломониак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- это легенда. Ее любили, ей поклонялись, перед ней заискивали. О ней писали книги, снимали кинофильмы. Перед ней раскрывали свои двери самые блистательные дома Европы. Так кто же она, Софья Ивановна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Блювштейн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Сонька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Золотая ручка, легендарная королева воровского мира?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1421306"/>
            <a:ext cx="2571736" cy="20313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Вся жизнь этой женщины была окружена тайнами и загадками, к возникновению которых была в значительной мере причастна и она сама.  Сонька жила обманом, поэтому спустя более чем 100 лет мы почти ничего не знаем о ней достоверно. 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00166" y="3612454"/>
            <a:ext cx="307183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Чехов, А. П.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Остров Сахалин / Антон Чехов ; [вступ. ст. А. Г. Коваленко 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В. В. Гусейнов].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Кукушка, 2004.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365 с. : ил.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072074"/>
            <a:ext cx="4500562" cy="1600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Писатель увидев во время путешествия по Сахалину знаменитую авантюристку, так описал ее в книге "Сахалин", "маленькая, худенькая, уже седеющая женщина с помятым старушечьим лицом... Она ходит по своей камере из угла в угол, и кажется, что она все время нюхает воздух, как мышь в мышеловке, и выражение лица у нее мышиное..." 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572264" y="3429000"/>
            <a:ext cx="228601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Обоймина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Е. Н.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Знаменитые женщины [электронный ресурс] : биографический справочник / Елена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Обоймина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О. 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Татькова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Равновесие, 2005.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электрон. опт. диск 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2066" y="5429264"/>
            <a:ext cx="378621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Авантюристки, женщины с загадочной судьбой,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обладающие выдающимися способностями, высоким интеллектом и душевными силами. Биографии каждой из 340 героинь, составленные авторами справочника, основаны на фактических материалах, часто не известных широкому кругу людей.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43854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786314" y="3579306"/>
            <a:ext cx="1698628" cy="16986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289" grpId="0" animBg="1"/>
      <p:bldP spid="7" grpId="0" animBg="1"/>
      <p:bldP spid="12290" grpId="0"/>
      <p:bldP spid="10" grpId="0" animBg="1"/>
      <p:bldP spid="12291" grpId="0"/>
      <p:bldP spid="12" grpId="0" animBg="1"/>
    </p:bld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662</TotalTime>
  <Words>2416</Words>
  <Application>Microsoft Office PowerPoint</Application>
  <PresentationFormat>Экран (4:3)</PresentationFormat>
  <Paragraphs>118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GoldNight</vt:lpstr>
      <vt:lpstr>Слайд 1</vt:lpstr>
      <vt:lpstr>Слайд 2</vt:lpstr>
      <vt:lpstr>Слайд 3</vt:lpstr>
      <vt:lpstr>Слайд 4</vt:lpstr>
      <vt:lpstr>Граф Сен – Жермен  - человек  ниоткуда </vt:lpstr>
      <vt:lpstr>Слайд 6</vt:lpstr>
      <vt:lpstr>Френсис Дрейк – пират ее величества </vt:lpstr>
      <vt:lpstr>Слайд 8</vt:lpstr>
      <vt:lpstr>Бабушка российского криминала – Сонька Золотая Ручка</vt:lpstr>
      <vt:lpstr>Слайд 10</vt:lpstr>
      <vt:lpstr> Осип Шор – прототип Остапа Бендера  -   «великого комбинатора» и  «идейного борца за денежные знаки» </vt:lpstr>
      <vt:lpstr>Слайд 12</vt:lpstr>
      <vt:lpstr>Слайд 13</vt:lpstr>
      <vt:lpstr>Слайд 14</vt:lpstr>
      <vt:lpstr>Слайд 15</vt:lpstr>
    </vt:vector>
  </TitlesOfParts>
  <Company>ТБС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Полонская</dc:creator>
  <cp:lastModifiedBy>Тула</cp:lastModifiedBy>
  <cp:revision>76</cp:revision>
  <dcterms:created xsi:type="dcterms:W3CDTF">2014-04-28T13:48:39Z</dcterms:created>
  <dcterms:modified xsi:type="dcterms:W3CDTF">2014-05-29T06:20:45Z</dcterms:modified>
</cp:coreProperties>
</file>